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68" r:id="rId2"/>
    <p:sldId id="256" r:id="rId3"/>
    <p:sldId id="258" r:id="rId4"/>
    <p:sldId id="257"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1" autoAdjust="0"/>
    <p:restoredTop sz="94660"/>
  </p:normalViewPr>
  <p:slideViewPr>
    <p:cSldViewPr snapToGrid="0">
      <p:cViewPr>
        <p:scale>
          <a:sx n="70" d="100"/>
          <a:sy n="70" d="100"/>
        </p:scale>
        <p:origin x="738" y="4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2C1661A-19A9-4CAD-823E-B9B5DECB6FEE}" type="datetimeFigureOut">
              <a:rPr lang="en-US" smtClean="0"/>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988CFA-77EB-495F-98BF-C4136A6BAAD5}" type="slidenum">
              <a:rPr lang="en-US" smtClean="0"/>
              <a:t>‹#›</a:t>
            </a:fld>
            <a:endParaRPr lang="en-US" dirty="0"/>
          </a:p>
        </p:txBody>
      </p:sp>
    </p:spTree>
    <p:extLst>
      <p:ext uri="{BB962C8B-B14F-4D97-AF65-F5344CB8AC3E}">
        <p14:creationId xmlns:p14="http://schemas.microsoft.com/office/powerpoint/2010/main" val="1701211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C1661A-19A9-4CAD-823E-B9B5DECB6FEE}" type="datetimeFigureOut">
              <a:rPr lang="en-US" smtClean="0"/>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988CFA-77EB-495F-98BF-C4136A6BAAD5}" type="slidenum">
              <a:rPr lang="en-US" smtClean="0"/>
              <a:t>‹#›</a:t>
            </a:fld>
            <a:endParaRPr lang="en-US" dirty="0"/>
          </a:p>
        </p:txBody>
      </p:sp>
    </p:spTree>
    <p:extLst>
      <p:ext uri="{BB962C8B-B14F-4D97-AF65-F5344CB8AC3E}">
        <p14:creationId xmlns:p14="http://schemas.microsoft.com/office/powerpoint/2010/main" val="2174987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C1661A-19A9-4CAD-823E-B9B5DECB6FEE}" type="datetimeFigureOut">
              <a:rPr lang="en-US" smtClean="0"/>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988CFA-77EB-495F-98BF-C4136A6BAAD5}"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719928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C1661A-19A9-4CAD-823E-B9B5DECB6FEE}" type="datetimeFigureOut">
              <a:rPr lang="en-US" smtClean="0"/>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988CFA-77EB-495F-98BF-C4136A6BAAD5}" type="slidenum">
              <a:rPr lang="en-US" smtClean="0"/>
              <a:t>‹#›</a:t>
            </a:fld>
            <a:endParaRPr lang="en-US" dirty="0"/>
          </a:p>
        </p:txBody>
      </p:sp>
    </p:spTree>
    <p:extLst>
      <p:ext uri="{BB962C8B-B14F-4D97-AF65-F5344CB8AC3E}">
        <p14:creationId xmlns:p14="http://schemas.microsoft.com/office/powerpoint/2010/main" val="31910385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C1661A-19A9-4CAD-823E-B9B5DECB6FEE}" type="datetimeFigureOut">
              <a:rPr lang="en-US" smtClean="0"/>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988CFA-77EB-495F-98BF-C4136A6BAAD5}"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501047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C1661A-19A9-4CAD-823E-B9B5DECB6FEE}" type="datetimeFigureOut">
              <a:rPr lang="en-US" smtClean="0"/>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988CFA-77EB-495F-98BF-C4136A6BAAD5}" type="slidenum">
              <a:rPr lang="en-US" smtClean="0"/>
              <a:t>‹#›</a:t>
            </a:fld>
            <a:endParaRPr lang="en-US" dirty="0"/>
          </a:p>
        </p:txBody>
      </p:sp>
    </p:spTree>
    <p:extLst>
      <p:ext uri="{BB962C8B-B14F-4D97-AF65-F5344CB8AC3E}">
        <p14:creationId xmlns:p14="http://schemas.microsoft.com/office/powerpoint/2010/main" val="7373253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C1661A-19A9-4CAD-823E-B9B5DECB6FEE}" type="datetimeFigureOut">
              <a:rPr lang="en-US" smtClean="0"/>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988CFA-77EB-495F-98BF-C4136A6BAAD5}" type="slidenum">
              <a:rPr lang="en-US" smtClean="0"/>
              <a:t>‹#›</a:t>
            </a:fld>
            <a:endParaRPr lang="en-US" dirty="0"/>
          </a:p>
        </p:txBody>
      </p:sp>
    </p:spTree>
    <p:extLst>
      <p:ext uri="{BB962C8B-B14F-4D97-AF65-F5344CB8AC3E}">
        <p14:creationId xmlns:p14="http://schemas.microsoft.com/office/powerpoint/2010/main" val="36339277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C1661A-19A9-4CAD-823E-B9B5DECB6FEE}" type="datetimeFigureOut">
              <a:rPr lang="en-US" smtClean="0"/>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988CFA-77EB-495F-98BF-C4136A6BAAD5}" type="slidenum">
              <a:rPr lang="en-US" smtClean="0"/>
              <a:t>‹#›</a:t>
            </a:fld>
            <a:endParaRPr lang="en-US" dirty="0"/>
          </a:p>
        </p:txBody>
      </p:sp>
    </p:spTree>
    <p:extLst>
      <p:ext uri="{BB962C8B-B14F-4D97-AF65-F5344CB8AC3E}">
        <p14:creationId xmlns:p14="http://schemas.microsoft.com/office/powerpoint/2010/main" val="3191597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C1661A-19A9-4CAD-823E-B9B5DECB6FEE}" type="datetimeFigureOut">
              <a:rPr lang="en-US" smtClean="0"/>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988CFA-77EB-495F-98BF-C4136A6BAAD5}" type="slidenum">
              <a:rPr lang="en-US" smtClean="0"/>
              <a:t>‹#›</a:t>
            </a:fld>
            <a:endParaRPr lang="en-US" dirty="0"/>
          </a:p>
        </p:txBody>
      </p:sp>
    </p:spTree>
    <p:extLst>
      <p:ext uri="{BB962C8B-B14F-4D97-AF65-F5344CB8AC3E}">
        <p14:creationId xmlns:p14="http://schemas.microsoft.com/office/powerpoint/2010/main" val="1647610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C1661A-19A9-4CAD-823E-B9B5DECB6FEE}" type="datetimeFigureOut">
              <a:rPr lang="en-US" smtClean="0"/>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988CFA-77EB-495F-98BF-C4136A6BAAD5}" type="slidenum">
              <a:rPr lang="en-US" smtClean="0"/>
              <a:t>‹#›</a:t>
            </a:fld>
            <a:endParaRPr lang="en-US" dirty="0"/>
          </a:p>
        </p:txBody>
      </p:sp>
    </p:spTree>
    <p:extLst>
      <p:ext uri="{BB962C8B-B14F-4D97-AF65-F5344CB8AC3E}">
        <p14:creationId xmlns:p14="http://schemas.microsoft.com/office/powerpoint/2010/main" val="3023517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2C1661A-19A9-4CAD-823E-B9B5DECB6FEE}" type="datetimeFigureOut">
              <a:rPr lang="en-US" smtClean="0"/>
              <a:t>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988CFA-77EB-495F-98BF-C4136A6BAAD5}" type="slidenum">
              <a:rPr lang="en-US" smtClean="0"/>
              <a:t>‹#›</a:t>
            </a:fld>
            <a:endParaRPr lang="en-US" dirty="0"/>
          </a:p>
        </p:txBody>
      </p:sp>
    </p:spTree>
    <p:extLst>
      <p:ext uri="{BB962C8B-B14F-4D97-AF65-F5344CB8AC3E}">
        <p14:creationId xmlns:p14="http://schemas.microsoft.com/office/powerpoint/2010/main" val="3968291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2C1661A-19A9-4CAD-823E-B9B5DECB6FEE}" type="datetimeFigureOut">
              <a:rPr lang="en-US" smtClean="0"/>
              <a:t>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F988CFA-77EB-495F-98BF-C4136A6BAAD5}" type="slidenum">
              <a:rPr lang="en-US" smtClean="0"/>
              <a:t>‹#›</a:t>
            </a:fld>
            <a:endParaRPr lang="en-US" dirty="0"/>
          </a:p>
        </p:txBody>
      </p:sp>
    </p:spTree>
    <p:extLst>
      <p:ext uri="{BB962C8B-B14F-4D97-AF65-F5344CB8AC3E}">
        <p14:creationId xmlns:p14="http://schemas.microsoft.com/office/powerpoint/2010/main" val="3387540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2C1661A-19A9-4CAD-823E-B9B5DECB6FEE}" type="datetimeFigureOut">
              <a:rPr lang="en-US" smtClean="0"/>
              <a:t>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F988CFA-77EB-495F-98BF-C4136A6BAAD5}" type="slidenum">
              <a:rPr lang="en-US" smtClean="0"/>
              <a:t>‹#›</a:t>
            </a:fld>
            <a:endParaRPr lang="en-US" dirty="0"/>
          </a:p>
        </p:txBody>
      </p:sp>
    </p:spTree>
    <p:extLst>
      <p:ext uri="{BB962C8B-B14F-4D97-AF65-F5344CB8AC3E}">
        <p14:creationId xmlns:p14="http://schemas.microsoft.com/office/powerpoint/2010/main" val="3596924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C1661A-19A9-4CAD-823E-B9B5DECB6FEE}" type="datetimeFigureOut">
              <a:rPr lang="en-US" smtClean="0"/>
              <a:t>3/1/2021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F988CFA-77EB-495F-98BF-C4136A6BAAD5}" type="slidenum">
              <a:rPr lang="en-US" smtClean="0"/>
              <a:t>‹#›</a:t>
            </a:fld>
            <a:endParaRPr lang="en-US" dirty="0"/>
          </a:p>
        </p:txBody>
      </p:sp>
    </p:spTree>
    <p:extLst>
      <p:ext uri="{BB962C8B-B14F-4D97-AF65-F5344CB8AC3E}">
        <p14:creationId xmlns:p14="http://schemas.microsoft.com/office/powerpoint/2010/main" val="2583108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C1661A-19A9-4CAD-823E-B9B5DECB6FEE}" type="datetimeFigureOut">
              <a:rPr lang="en-US" smtClean="0"/>
              <a:t>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988CFA-77EB-495F-98BF-C4136A6BAAD5}" type="slidenum">
              <a:rPr lang="en-US" smtClean="0"/>
              <a:t>‹#›</a:t>
            </a:fld>
            <a:endParaRPr lang="en-US" dirty="0"/>
          </a:p>
        </p:txBody>
      </p:sp>
    </p:spTree>
    <p:extLst>
      <p:ext uri="{BB962C8B-B14F-4D97-AF65-F5344CB8AC3E}">
        <p14:creationId xmlns:p14="http://schemas.microsoft.com/office/powerpoint/2010/main" val="1492542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C1661A-19A9-4CAD-823E-B9B5DECB6FEE}" type="datetimeFigureOut">
              <a:rPr lang="en-US" smtClean="0"/>
              <a:t>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988CFA-77EB-495F-98BF-C4136A6BAAD5}" type="slidenum">
              <a:rPr lang="en-US" smtClean="0"/>
              <a:t>‹#›</a:t>
            </a:fld>
            <a:endParaRPr lang="en-US" dirty="0"/>
          </a:p>
        </p:txBody>
      </p:sp>
    </p:spTree>
    <p:extLst>
      <p:ext uri="{BB962C8B-B14F-4D97-AF65-F5344CB8AC3E}">
        <p14:creationId xmlns:p14="http://schemas.microsoft.com/office/powerpoint/2010/main" val="2620648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2C1661A-19A9-4CAD-823E-B9B5DECB6FEE}" type="datetimeFigureOut">
              <a:rPr lang="en-US" smtClean="0"/>
              <a:t>3/1/2021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8F988CFA-77EB-495F-98BF-C4136A6BAAD5}" type="slidenum">
              <a:rPr lang="en-US" smtClean="0"/>
              <a:t>‹#›</a:t>
            </a:fld>
            <a:endParaRPr lang="en-US" dirty="0"/>
          </a:p>
        </p:txBody>
      </p:sp>
    </p:spTree>
    <p:extLst>
      <p:ext uri="{BB962C8B-B14F-4D97-AF65-F5344CB8AC3E}">
        <p14:creationId xmlns:p14="http://schemas.microsoft.com/office/powerpoint/2010/main" val="387447253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ctr"/>
            <a:r>
              <a:rPr lang="en-US" dirty="0" smtClean="0"/>
              <a:t>Student</a:t>
            </a:r>
          </a:p>
          <a:p>
            <a:pPr algn="ctr"/>
            <a:r>
              <a:rPr lang="en-US" dirty="0" smtClean="0"/>
              <a:t>Institution</a:t>
            </a:r>
          </a:p>
          <a:p>
            <a:pPr algn="ctr"/>
            <a:r>
              <a:rPr lang="en-US" dirty="0" smtClean="0"/>
              <a:t>Instructor </a:t>
            </a:r>
          </a:p>
          <a:p>
            <a:pPr algn="ctr"/>
            <a:r>
              <a:rPr lang="en-US" dirty="0" smtClean="0"/>
              <a:t>Course</a:t>
            </a:r>
          </a:p>
          <a:p>
            <a:pPr algn="ctr"/>
            <a:r>
              <a:rPr lang="en-US" dirty="0" smtClean="0"/>
              <a:t>Date</a:t>
            </a:r>
          </a:p>
          <a:p>
            <a:endParaRPr lang="en-US" dirty="0"/>
          </a:p>
        </p:txBody>
      </p:sp>
    </p:spTree>
    <p:extLst>
      <p:ext uri="{BB962C8B-B14F-4D97-AF65-F5344CB8AC3E}">
        <p14:creationId xmlns:p14="http://schemas.microsoft.com/office/powerpoint/2010/main" val="298024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Attitudes and Job Satisfaction</a:t>
            </a:r>
            <a:endParaRPr lang="en-US" dirty="0"/>
          </a:p>
        </p:txBody>
      </p:sp>
      <p:pic>
        <p:nvPicPr>
          <p:cNvPr id="4" name="Content Placeholder 3"/>
          <p:cNvPicPr>
            <a:picLocks noGrp="1" noChangeAspect="1"/>
          </p:cNvPicPr>
          <p:nvPr>
            <p:ph idx="1"/>
          </p:nvPr>
        </p:nvPicPr>
        <p:blipFill>
          <a:blip r:embed="rId2"/>
          <a:stretch>
            <a:fillRect/>
          </a:stretch>
        </p:blipFill>
        <p:spPr>
          <a:xfrm>
            <a:off x="2299494" y="2472531"/>
            <a:ext cx="5353050" cy="3257550"/>
          </a:xfrm>
          <a:prstGeom prst="rect">
            <a:avLst/>
          </a:prstGeom>
        </p:spPr>
      </p:pic>
    </p:spTree>
    <p:extLst>
      <p:ext uri="{BB962C8B-B14F-4D97-AF65-F5344CB8AC3E}">
        <p14:creationId xmlns:p14="http://schemas.microsoft.com/office/powerpoint/2010/main" val="3477621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Strategic Training Program</a:t>
            </a:r>
            <a:endParaRPr lang="en-US" dirty="0"/>
          </a:p>
        </p:txBody>
      </p:sp>
      <p:sp>
        <p:nvSpPr>
          <p:cNvPr id="3" name="Content Placeholder 2"/>
          <p:cNvSpPr>
            <a:spLocks noGrp="1"/>
          </p:cNvSpPr>
          <p:nvPr>
            <p:ph idx="1"/>
          </p:nvPr>
        </p:nvSpPr>
        <p:spPr/>
        <p:txBody>
          <a:bodyPr>
            <a:normAutofit/>
          </a:bodyPr>
          <a:lstStyle/>
          <a:p>
            <a:r>
              <a:rPr lang="en-US" dirty="0" smtClean="0"/>
              <a:t>The strategic training program should be carried out in workplace to educate the employees about the individual differences and show them how they should use their multicultural dimensions in workplace to enhance organizational effectiveness. </a:t>
            </a:r>
          </a:p>
          <a:p>
            <a:r>
              <a:rPr lang="en-US" dirty="0" smtClean="0"/>
              <a:t>The strategic training program will help in organizing a diverse workplace to;</a:t>
            </a:r>
          </a:p>
          <a:p>
            <a:r>
              <a:rPr lang="en-US" dirty="0" smtClean="0"/>
              <a:t>Treat individuals equally.</a:t>
            </a:r>
          </a:p>
          <a:p>
            <a:r>
              <a:rPr lang="en-US" dirty="0" smtClean="0"/>
              <a:t>Set standards on criteria</a:t>
            </a:r>
          </a:p>
          <a:p>
            <a:r>
              <a:rPr lang="en-US" dirty="0" smtClean="0"/>
              <a:t>Be open minded to understand others values and recognizing one’s experience.</a:t>
            </a:r>
          </a:p>
          <a:p>
            <a:r>
              <a:rPr lang="en-US" dirty="0" smtClean="0"/>
              <a:t>Hire the most qualified and brake bias. </a:t>
            </a:r>
          </a:p>
        </p:txBody>
      </p:sp>
    </p:spTree>
    <p:extLst>
      <p:ext uri="{BB962C8B-B14F-4D97-AF65-F5344CB8AC3E}">
        <p14:creationId xmlns:p14="http://schemas.microsoft.com/office/powerpoint/2010/main" val="2371703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In conclusion, understanding individual differences in workplace is important because it boosts overall morale thus directly affecting the employees productivity. </a:t>
            </a:r>
          </a:p>
          <a:p>
            <a:r>
              <a:rPr lang="en-US" dirty="0" smtClean="0"/>
              <a:t>A diverse workplace understands age, race, citizenship status, sexual orientations and other individual differences among the coworkers. </a:t>
            </a:r>
          </a:p>
          <a:p>
            <a:r>
              <a:rPr lang="en-US" dirty="0" smtClean="0"/>
              <a:t>It’s a requirement for any effective managerial practice to recognize the individual differences and when feasible, they must be taken into consideration while carrying out the managerial practice of the organization. </a:t>
            </a:r>
          </a:p>
          <a:p>
            <a:endParaRPr lang="en-US" dirty="0"/>
          </a:p>
        </p:txBody>
      </p:sp>
    </p:spTree>
    <p:extLst>
      <p:ext uri="{BB962C8B-B14F-4D97-AF65-F5344CB8AC3E}">
        <p14:creationId xmlns:p14="http://schemas.microsoft.com/office/powerpoint/2010/main" val="22975765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a:t>Lucas, G. M., &amp; Friedrich, J. (2005). Individual differences in workplace deviance and integrity as predictors of academic dishonesty. </a:t>
            </a:r>
            <a:r>
              <a:rPr lang="en-US" i="1" dirty="0"/>
              <a:t>Ethics &amp; Behavior</a:t>
            </a:r>
            <a:r>
              <a:rPr lang="en-US" dirty="0"/>
              <a:t>, </a:t>
            </a:r>
            <a:r>
              <a:rPr lang="en-US" i="1" dirty="0"/>
              <a:t>15</a:t>
            </a:r>
            <a:r>
              <a:rPr lang="en-US" dirty="0"/>
              <a:t>(1), 15-35</a:t>
            </a:r>
            <a:r>
              <a:rPr lang="en-US" dirty="0" smtClean="0"/>
              <a:t>.</a:t>
            </a:r>
          </a:p>
          <a:p>
            <a:r>
              <a:rPr lang="en-US" dirty="0"/>
              <a:t>Moore, T. W. (2008). Individual differences and workplace spirituality: The homogenization of the corporate culture. </a:t>
            </a:r>
            <a:r>
              <a:rPr lang="en-US" i="1" dirty="0"/>
              <a:t>Journal of Management and Marketing Research</a:t>
            </a:r>
            <a:r>
              <a:rPr lang="en-US" dirty="0"/>
              <a:t>, </a:t>
            </a:r>
            <a:r>
              <a:rPr lang="en-US" i="1" dirty="0"/>
              <a:t>1</a:t>
            </a:r>
            <a:r>
              <a:rPr lang="en-US" dirty="0"/>
              <a:t>, 79.</a:t>
            </a:r>
          </a:p>
        </p:txBody>
      </p:sp>
    </p:spTree>
    <p:extLst>
      <p:ext uri="{BB962C8B-B14F-4D97-AF65-F5344CB8AC3E}">
        <p14:creationId xmlns:p14="http://schemas.microsoft.com/office/powerpoint/2010/main" val="684970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Individual Differences in Workplace</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388242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Individual differences</a:t>
            </a:r>
            <a:endParaRPr lang="en-US" dirty="0"/>
          </a:p>
        </p:txBody>
      </p:sp>
      <p:sp>
        <p:nvSpPr>
          <p:cNvPr id="3" name="Content Placeholder 2"/>
          <p:cNvSpPr>
            <a:spLocks noGrp="1"/>
          </p:cNvSpPr>
          <p:nvPr>
            <p:ph idx="1"/>
          </p:nvPr>
        </p:nvSpPr>
        <p:spPr/>
        <p:txBody>
          <a:bodyPr/>
          <a:lstStyle/>
          <a:p>
            <a:r>
              <a:rPr lang="en-US" dirty="0" smtClean="0"/>
              <a:t>Individual differences can be defined as the enduring characteristics that are used in distinguishing one organism from another.</a:t>
            </a:r>
          </a:p>
          <a:p>
            <a:r>
              <a:rPr lang="en-US" dirty="0" smtClean="0"/>
              <a:t>The characteristics are stable over time and across various situations; they include behavioral, cognitive, affective and genetic traits that are ascribed to animals or peoples. </a:t>
            </a:r>
          </a:p>
          <a:p>
            <a:r>
              <a:rPr lang="en-US" dirty="0" smtClean="0"/>
              <a:t>It’s very important for the people in working in an organization to understand individual differences because they influence behaviors, thoughts and feelings.</a:t>
            </a:r>
            <a:endParaRPr lang="en-US" dirty="0"/>
          </a:p>
        </p:txBody>
      </p:sp>
    </p:spTree>
    <p:extLst>
      <p:ext uri="{BB962C8B-B14F-4D97-AF65-F5344CB8AC3E}">
        <p14:creationId xmlns:p14="http://schemas.microsoft.com/office/powerpoint/2010/main" val="3359601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individual differences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People with different individual differences perceive and behave differently. </a:t>
            </a:r>
          </a:p>
          <a:p>
            <a:r>
              <a:rPr lang="en-US" dirty="0" smtClean="0"/>
              <a:t>Individual differences brings in good qualities to the workplace such as good values, uniqueness, moods, emotions, (</a:t>
            </a:r>
            <a:r>
              <a:rPr lang="en-US" dirty="0" smtClean="0"/>
              <a:t>Moore, 2008)</a:t>
            </a:r>
            <a:r>
              <a:rPr lang="en-US" dirty="0" smtClean="0"/>
              <a:t>. </a:t>
            </a:r>
          </a:p>
          <a:p>
            <a:r>
              <a:rPr lang="en-US" dirty="0" smtClean="0"/>
              <a:t>People with different personalities also interact different with coworkers, subordinates and customers. </a:t>
            </a:r>
          </a:p>
          <a:p>
            <a:r>
              <a:rPr lang="en-US" dirty="0" smtClean="0"/>
              <a:t>They also react differently to the directives given. </a:t>
            </a:r>
          </a:p>
          <a:p>
            <a:r>
              <a:rPr lang="en-US" dirty="0" smtClean="0"/>
              <a:t>Individual differences explains why some people in workplace will embrace change while others will be fearful of it. </a:t>
            </a:r>
          </a:p>
          <a:p>
            <a:r>
              <a:rPr lang="en-US" dirty="0" smtClean="0"/>
              <a:t>It also explains why some employees need close supervision while others need less supervision in order to be more productive. </a:t>
            </a:r>
          </a:p>
          <a:p>
            <a:r>
              <a:rPr lang="en-US" dirty="0" smtClean="0"/>
              <a:t>Moreover, individual differences helps the manager to understand why some workers learn new tasks more effective than the others. </a:t>
            </a:r>
            <a:endParaRPr lang="en-US" dirty="0"/>
          </a:p>
        </p:txBody>
      </p:sp>
    </p:spTree>
    <p:extLst>
      <p:ext uri="{BB962C8B-B14F-4D97-AF65-F5344CB8AC3E}">
        <p14:creationId xmlns:p14="http://schemas.microsoft.com/office/powerpoint/2010/main" val="1985854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 differences to managerial practice. </a:t>
            </a:r>
            <a:endParaRPr lang="en-US" dirty="0"/>
          </a:p>
        </p:txBody>
      </p:sp>
      <p:sp>
        <p:nvSpPr>
          <p:cNvPr id="3" name="Content Placeholder 2"/>
          <p:cNvSpPr>
            <a:spLocks noGrp="1"/>
          </p:cNvSpPr>
          <p:nvPr>
            <p:ph idx="1"/>
          </p:nvPr>
        </p:nvSpPr>
        <p:spPr/>
        <p:txBody>
          <a:bodyPr/>
          <a:lstStyle/>
          <a:p>
            <a:r>
              <a:rPr lang="en-US" dirty="0" smtClean="0"/>
              <a:t>It’s a requirement for any effective managerial practice to recognize the individual differences and when feasible, they must be taken into consideration while carrying out the managerial practice of the organization. </a:t>
            </a:r>
            <a:endParaRPr lang="en-US" dirty="0"/>
          </a:p>
        </p:txBody>
      </p:sp>
    </p:spTree>
    <p:extLst>
      <p:ext uri="{BB962C8B-B14F-4D97-AF65-F5344CB8AC3E}">
        <p14:creationId xmlns:p14="http://schemas.microsoft.com/office/powerpoint/2010/main" val="1738523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individual differences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Physical differences-these include height, color of skin, fatness or thinness and strength of the body. </a:t>
            </a:r>
          </a:p>
          <a:p>
            <a:r>
              <a:rPr lang="en-US" dirty="0" smtClean="0"/>
              <a:t>Differences in intelligence-people are classified from super-normal with I.Q of 120 to the idiots with I.Q of less than 50. </a:t>
            </a:r>
          </a:p>
          <a:p>
            <a:r>
              <a:rPr lang="en-US" dirty="0" smtClean="0"/>
              <a:t>Differences in Attitudes-different employees have different attitudes towards objects, people, authority and institutions. </a:t>
            </a:r>
          </a:p>
          <a:p>
            <a:r>
              <a:rPr lang="en-US" dirty="0" smtClean="0"/>
              <a:t>Differences in achievements- Different employees will vary in terms of achievements according to their experiences, educational backgrounds and interests. </a:t>
            </a:r>
          </a:p>
          <a:p>
            <a:r>
              <a:rPr lang="en-US" dirty="0" smtClean="0"/>
              <a:t>Differences in motor ability-this difference is basically brought up by differences in ages as well as fitness. Some employees can perform mechanical tasks easily while others experience difficulty while performing the same task. </a:t>
            </a:r>
          </a:p>
          <a:p>
            <a:r>
              <a:rPr lang="en-US" dirty="0" smtClean="0"/>
              <a:t>Differences in account of sex- men and women differ in terms of motor ability, memory, handwriting, logics and languages. </a:t>
            </a:r>
          </a:p>
          <a:p>
            <a:r>
              <a:rPr lang="en-US" dirty="0" smtClean="0"/>
              <a:t>Other differences include racial, nationality, economic status, interests and emotional differences. </a:t>
            </a:r>
          </a:p>
          <a:p>
            <a:endParaRPr lang="en-US" dirty="0"/>
          </a:p>
        </p:txBody>
      </p:sp>
    </p:spTree>
    <p:extLst>
      <p:ext uri="{BB962C8B-B14F-4D97-AF65-F5344CB8AC3E}">
        <p14:creationId xmlns:p14="http://schemas.microsoft.com/office/powerpoint/2010/main" val="1873943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 Differences Influencing Workplace</a:t>
            </a:r>
            <a:endParaRPr lang="en-US" dirty="0"/>
          </a:p>
        </p:txBody>
      </p:sp>
      <p:pic>
        <p:nvPicPr>
          <p:cNvPr id="4" name="Content Placeholder 3"/>
          <p:cNvPicPr>
            <a:picLocks noGrp="1" noChangeAspect="1"/>
          </p:cNvPicPr>
          <p:nvPr>
            <p:ph idx="1"/>
          </p:nvPr>
        </p:nvPicPr>
        <p:blipFill>
          <a:blip r:embed="rId2"/>
          <a:stretch>
            <a:fillRect/>
          </a:stretch>
        </p:blipFill>
        <p:spPr>
          <a:xfrm>
            <a:off x="2318544" y="2643981"/>
            <a:ext cx="5314950" cy="2914650"/>
          </a:xfrm>
          <a:prstGeom prst="rect">
            <a:avLst/>
          </a:prstGeom>
        </p:spPr>
      </p:pic>
    </p:spTree>
    <p:extLst>
      <p:ext uri="{BB962C8B-B14F-4D97-AF65-F5344CB8AC3E}">
        <p14:creationId xmlns:p14="http://schemas.microsoft.com/office/powerpoint/2010/main" val="457471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Disability Diversities</a:t>
            </a:r>
            <a:endParaRPr lang="en-US" dirty="0"/>
          </a:p>
        </p:txBody>
      </p:sp>
      <p:sp>
        <p:nvSpPr>
          <p:cNvPr id="3" name="Content Placeholder 2"/>
          <p:cNvSpPr>
            <a:spLocks noGrp="1"/>
          </p:cNvSpPr>
          <p:nvPr>
            <p:ph idx="1"/>
          </p:nvPr>
        </p:nvSpPr>
        <p:spPr/>
        <p:txBody>
          <a:bodyPr/>
          <a:lstStyle/>
          <a:p>
            <a:r>
              <a:rPr lang="en-US" dirty="0" smtClean="0"/>
              <a:t>These are the individual differences that are brought up due to physical or mental impairment that substantially limits one or more of his major life activities, (</a:t>
            </a:r>
            <a:r>
              <a:rPr lang="en-US" dirty="0" smtClean="0"/>
              <a:t>Lucas, &amp; Friedrich, 2005)</a:t>
            </a:r>
            <a:r>
              <a:rPr lang="en-US" dirty="0" smtClean="0"/>
              <a:t>. </a:t>
            </a:r>
          </a:p>
          <a:p>
            <a:r>
              <a:rPr lang="en-US" dirty="0" smtClean="0"/>
              <a:t>As a manager or the group leader, you must restructure the work and modify schedule to cater for those with such personality traits. </a:t>
            </a:r>
          </a:p>
          <a:p>
            <a:r>
              <a:rPr lang="en-US" dirty="0" smtClean="0"/>
              <a:t>If the disability is identified to be more severe, the work should be reassigned to new employees are fit. </a:t>
            </a:r>
            <a:endParaRPr lang="en-US" dirty="0"/>
          </a:p>
        </p:txBody>
      </p:sp>
    </p:spTree>
    <p:extLst>
      <p:ext uri="{BB962C8B-B14F-4D97-AF65-F5344CB8AC3E}">
        <p14:creationId xmlns:p14="http://schemas.microsoft.com/office/powerpoint/2010/main" val="3314337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Increase Effectiveness in Changing Attitudes</a:t>
            </a:r>
            <a:endParaRPr lang="en-US" dirty="0"/>
          </a:p>
        </p:txBody>
      </p:sp>
      <p:sp>
        <p:nvSpPr>
          <p:cNvPr id="3" name="Content Placeholder 2"/>
          <p:cNvSpPr>
            <a:spLocks noGrp="1"/>
          </p:cNvSpPr>
          <p:nvPr>
            <p:ph idx="1"/>
          </p:nvPr>
        </p:nvSpPr>
        <p:spPr/>
        <p:txBody>
          <a:bodyPr/>
          <a:lstStyle/>
          <a:p>
            <a:r>
              <a:rPr lang="en-US" dirty="0" smtClean="0"/>
              <a:t>Concentrate on gradually changing the attitude towards something over a period of time. </a:t>
            </a:r>
          </a:p>
          <a:p>
            <a:r>
              <a:rPr lang="en-US" dirty="0" smtClean="0"/>
              <a:t>Identify the values and beliefs that are part of the attitude that you have on something or somebody and come up with information that is going to alter those beliefs and values. </a:t>
            </a:r>
          </a:p>
          <a:p>
            <a:r>
              <a:rPr lang="en-US" dirty="0" smtClean="0"/>
              <a:t>Make the setting for changing the behavior or attitude as enjoyable as possible.</a:t>
            </a:r>
          </a:p>
          <a:p>
            <a:r>
              <a:rPr lang="en-US" dirty="0" smtClean="0"/>
              <a:t>Identify the reasons as to why you need to change the attitude. </a:t>
            </a:r>
            <a:endParaRPr lang="en-US" dirty="0"/>
          </a:p>
        </p:txBody>
      </p:sp>
    </p:spTree>
    <p:extLst>
      <p:ext uri="{BB962C8B-B14F-4D97-AF65-F5344CB8AC3E}">
        <p14:creationId xmlns:p14="http://schemas.microsoft.com/office/powerpoint/2010/main" val="47591702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75</TotalTime>
  <Words>756</Words>
  <Application>Microsoft Office PowerPoint</Application>
  <PresentationFormat>Widescreen</PresentationFormat>
  <Paragraphs>53</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Trebuchet MS</vt:lpstr>
      <vt:lpstr>Wingdings 3</vt:lpstr>
      <vt:lpstr>Facet</vt:lpstr>
      <vt:lpstr>PowerPoint Presentation</vt:lpstr>
      <vt:lpstr>Individual Differences in Workplace</vt:lpstr>
      <vt:lpstr>Introduction: Individual differences</vt:lpstr>
      <vt:lpstr>Importance of individual differences</vt:lpstr>
      <vt:lpstr>Individual differences to managerial practice. </vt:lpstr>
      <vt:lpstr>Types of individual differences</vt:lpstr>
      <vt:lpstr>Individual Differences Influencing Workplace</vt:lpstr>
      <vt:lpstr>Disability Diversities</vt:lpstr>
      <vt:lpstr>How to Increase Effectiveness in Changing Attitudes</vt:lpstr>
      <vt:lpstr>Attitudes and Job Satisfaction</vt:lpstr>
      <vt:lpstr>Strategic Training Program</vt:lpstr>
      <vt:lpstr>Conclusion</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Individual Differences in Workplace</dc:title>
  <dc:creator>HP</dc:creator>
  <cp:lastModifiedBy>HP</cp:lastModifiedBy>
  <cp:revision>10</cp:revision>
  <dcterms:created xsi:type="dcterms:W3CDTF">2021-03-01T00:34:44Z</dcterms:created>
  <dcterms:modified xsi:type="dcterms:W3CDTF">2021-03-01T01:49:46Z</dcterms:modified>
</cp:coreProperties>
</file>